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5"/>
  </p:notesMasterIdLst>
  <p:sldIdLst>
    <p:sldId id="256" r:id="rId2"/>
    <p:sldId id="318" r:id="rId3"/>
    <p:sldId id="319" r:id="rId4"/>
    <p:sldId id="321" r:id="rId5"/>
    <p:sldId id="322" r:id="rId6"/>
    <p:sldId id="325" r:id="rId7"/>
    <p:sldId id="311" r:id="rId8"/>
    <p:sldId id="257" r:id="rId9"/>
    <p:sldId id="260" r:id="rId10"/>
    <p:sldId id="307" r:id="rId11"/>
    <p:sldId id="317" r:id="rId12"/>
    <p:sldId id="261" r:id="rId13"/>
    <p:sldId id="312" r:id="rId14"/>
    <p:sldId id="258" r:id="rId15"/>
    <p:sldId id="296" r:id="rId16"/>
    <p:sldId id="271" r:id="rId17"/>
    <p:sldId id="316" r:id="rId18"/>
    <p:sldId id="315" r:id="rId19"/>
    <p:sldId id="314" r:id="rId20"/>
    <p:sldId id="303" r:id="rId21"/>
    <p:sldId id="300" r:id="rId22"/>
    <p:sldId id="304" r:id="rId23"/>
    <p:sldId id="326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B3B"/>
    <a:srgbClr val="F1FF3F"/>
    <a:srgbClr val="EFF34B"/>
    <a:srgbClr val="454545"/>
    <a:srgbClr val="4F4F4F"/>
    <a:srgbClr val="38595E"/>
    <a:srgbClr val="040776"/>
    <a:srgbClr val="09004C"/>
    <a:srgbClr val="05002C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Book3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Affect of Shifting Hurricane Ike on Max. Storm </a:t>
            </a:r>
            <a:r>
              <a:rPr lang="en-US" dirty="0" smtClean="0"/>
              <a:t>Surge</a:t>
            </a:r>
          </a:p>
          <a:p>
            <a:pPr>
              <a:defRPr/>
            </a:pPr>
            <a:r>
              <a:rPr lang="en-US" dirty="0" smtClean="0"/>
              <a:t>Original Run vs. Run at</a:t>
            </a:r>
            <a:r>
              <a:rPr lang="en-US" baseline="0" dirty="0" smtClean="0"/>
              <a:t> Point 7</a:t>
            </a:r>
            <a:endParaRPr lang="en-US" dirty="0"/>
          </a:p>
        </c:rich>
      </c:tx>
      <c:layout>
        <c:manualLayout>
          <c:xMode val="edge"/>
          <c:yMode val="edge"/>
          <c:x val="0.20101302704134474"/>
          <c:y val="2.8571428571428591E-2"/>
        </c:manualLayout>
      </c:layout>
    </c:title>
    <c:plotArea>
      <c:layout/>
      <c:lineChart>
        <c:grouping val="standard"/>
        <c:ser>
          <c:idx val="0"/>
          <c:order val="0"/>
          <c:tx>
            <c:strRef>
              <c:f>Sheet1!$H$9</c:f>
              <c:strCache>
                <c:ptCount val="1"/>
              </c:strCache>
            </c:strRef>
          </c:tx>
          <c:cat>
            <c:strRef>
              <c:f>Sheet1!$A$2:$A$13</c:f>
              <c:strCache>
                <c:ptCount val="12"/>
                <c:pt idx="0">
                  <c:v>SWS Holdings Brady Island LP</c:v>
                </c:pt>
                <c:pt idx="1">
                  <c:v>Valero Refining - Texas LP (1)</c:v>
                </c:pt>
                <c:pt idx="2">
                  <c:v>Valero Refining - Texas LP (2)</c:v>
                </c:pt>
                <c:pt idx="3">
                  <c:v>Vopak Terminal Galena Park Inc.</c:v>
                </c:pt>
                <c:pt idx="4">
                  <c:v>Caltex Mill</c:v>
                </c:pt>
                <c:pt idx="5">
                  <c:v>Kinder Morgan Petcoke LP</c:v>
                </c:pt>
                <c:pt idx="6">
                  <c:v>Shell Oil Company (1)</c:v>
                </c:pt>
                <c:pt idx="7">
                  <c:v>Shell Oil Company (2)</c:v>
                </c:pt>
                <c:pt idx="8">
                  <c:v>Care Terminal WWTP</c:v>
                </c:pt>
                <c:pt idx="9">
                  <c:v>Rohm and Hass Texas Inc.</c:v>
                </c:pt>
                <c:pt idx="10">
                  <c:v>Precoat Metals Division Plant</c:v>
                </c:pt>
                <c:pt idx="11">
                  <c:v>HFOTCO LLC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6.17</c:v>
                </c:pt>
                <c:pt idx="1">
                  <c:v>6.1599999999999975</c:v>
                </c:pt>
                <c:pt idx="2">
                  <c:v>6.2000000000000011</c:v>
                </c:pt>
                <c:pt idx="3">
                  <c:v>6.1099999999999985</c:v>
                </c:pt>
                <c:pt idx="4">
                  <c:v>6.0299999999999985</c:v>
                </c:pt>
                <c:pt idx="5">
                  <c:v>5.9099999999999984</c:v>
                </c:pt>
                <c:pt idx="6">
                  <c:v>5.76</c:v>
                </c:pt>
                <c:pt idx="7">
                  <c:v>5.8699999999999966</c:v>
                </c:pt>
                <c:pt idx="8">
                  <c:v>5.7700000000000014</c:v>
                </c:pt>
                <c:pt idx="9">
                  <c:v>5.7499999999999982</c:v>
                </c:pt>
                <c:pt idx="10">
                  <c:v>5.8100000000000005</c:v>
                </c:pt>
                <c:pt idx="11">
                  <c:v>5.7900000000000009</c:v>
                </c:pt>
              </c:numCache>
            </c:numRef>
          </c:val>
        </c:ser>
        <c:marker val="1"/>
        <c:axId val="111310720"/>
        <c:axId val="111665536"/>
      </c:lineChart>
      <c:catAx>
        <c:axId val="1113107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Location</a:t>
                </a:r>
              </a:p>
            </c:rich>
          </c:tx>
          <c:layout/>
        </c:title>
        <c:tickLblPos val="nextTo"/>
        <c:crossAx val="111665536"/>
        <c:crosses val="autoZero"/>
        <c:auto val="1"/>
        <c:lblAlgn val="ctr"/>
        <c:lblOffset val="100"/>
      </c:catAx>
      <c:valAx>
        <c:axId val="11166553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Increase</a:t>
                </a:r>
                <a:r>
                  <a:rPr lang="en-US" baseline="0"/>
                  <a:t> in Surge Height (ft)</a:t>
                </a:r>
                <a:endParaRPr lang="en-US"/>
              </a:p>
            </c:rich>
          </c:tx>
          <c:layout/>
        </c:title>
        <c:numFmt formatCode="General" sourceLinked="1"/>
        <c:tickLblPos val="nextTo"/>
        <c:crossAx val="111310720"/>
        <c:crosses val="autoZero"/>
        <c:crossBetween val="midCat"/>
      </c:valAx>
    </c:plotArea>
    <c:plotVisOnly val="1"/>
  </c:chart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A4D1B06-25FF-4402-B37C-8624FA19F407}" type="datetimeFigureOut">
              <a:rPr lang="en-US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BBCCC96-452B-48F9-AC31-EA73311DAF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CD4AA2-5B57-4CF9-81E9-16EDD2F2717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41DD45-DD14-4F36-A47B-874CE68BEAB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41DD45-DD14-4F36-A47B-874CE68BEAB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5D859F-2531-448E-9625-3E6189E54F5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1B9073-5139-42DE-9A04-9F433878969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89ADD8-04EB-4113-B4EB-49E81561989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5EB9AC-50D6-4D60-9E77-B5E7208F3F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D95870-6381-4E79-BDF8-B095F01868B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C5A83C-778F-424E-9B82-9242206F116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69F2B6-ED6D-4FEB-867F-88D0E665266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F6F3A8-8BFD-48EF-9090-8E37A01BEBD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8D3DD4-3F35-4059-A9C2-8863F88449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51CBB5-3351-4796-8584-97236A082E2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DF8B56-08BF-4DCA-A15C-8F194B8C5E5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CFB5AD-F845-44F9-9C85-1C5C20BE404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295129-7744-4211-B5CF-4B9D2DD499E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AC8AC7D1-E3F0-4FEB-A244-06C11E77CB02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3E2805C-590F-45C7-BD0E-FA8A70DBB9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E28FD3-9C50-4678-A34E-302B46606791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D3546E-ED9D-4135-85B0-BDAAF6FE9F8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052C9C-1135-42BE-AF92-469F058D196F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5C218B-F050-44F1-AE02-EC9739F190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6586A9-9B02-4CB3-86DA-958A5AC43468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4A04E-8F16-4053-91CD-D071B69249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BC93D0-FCFF-45CE-99B1-E0CE5799B7B8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0A5D92-ECF7-428F-990A-FA041F711D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66B6FA-6BDB-437C-8A8B-A253A38BA9F2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EE0A3C-8656-42C3-B1AA-5098900EC8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A2E31BF3-F41E-4F5C-8DC8-A096056744BD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A14BD60B-1DA2-40F9-A5DF-61CFB9062ED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DAD3229E-1736-4036-92AA-8FEFAC291766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F01D4F13-B108-4DBB-8E03-A4966E1F14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FD86C2-3125-4838-97EF-26D2116DCC5E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8691F2-2F9E-4A08-8830-5C4C31F5A1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C5D822-DABF-4FF5-AE07-F497EAACE065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07E725-93E5-4999-8CF4-9EA2387C8AC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2D25BF-DA8E-4670-8285-000F311FA376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4DF6D0-0E6C-4C49-86FF-D66BBFB113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E87BCA09-62B2-44FA-BCEC-295B9975659F}" type="datetimeFigureOut">
              <a:rPr lang="en-US" smtClean="0"/>
              <a:pPr>
                <a:defRPr/>
              </a:pPr>
              <a:t>9/12/2010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D591A9A-5AFF-4436-86BB-274C6F242B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Industrial and Municipal Infrastructure </a:t>
            </a:r>
            <a:r>
              <a:rPr lang="en-US" dirty="0" err="1" smtClean="0"/>
              <a:t>Considertions</a:t>
            </a:r>
            <a:endParaRPr lang="en-US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H. S. </a:t>
            </a:r>
            <a:r>
              <a:rPr lang="en-US" dirty="0" err="1" smtClean="0"/>
              <a:t>Rifai</a:t>
            </a:r>
            <a:r>
              <a:rPr lang="en-US" dirty="0" smtClean="0"/>
              <a:t> and D. W. Burleson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Civil and Environmental Engineering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University of Houston</a:t>
            </a:r>
          </a:p>
        </p:txBody>
      </p:sp>
      <p:pic>
        <p:nvPicPr>
          <p:cNvPr id="5" name="Picture 4" descr="SPEED_logo_onl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4419600"/>
            <a:ext cx="1981200" cy="1981200"/>
          </a:xfrm>
          <a:prstGeom prst="rect">
            <a:avLst/>
          </a:prstGeom>
        </p:spPr>
      </p:pic>
      <p:pic>
        <p:nvPicPr>
          <p:cNvPr id="6" name="Picture 51" descr="LOGO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495800"/>
            <a:ext cx="149904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Modeling Scenarios Hurricane Ike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4819" name="Picture 2" descr="http://users.ices.utexas.edu/~jennifer/SSPEED/other_files/latlonpic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5575" y="1371600"/>
            <a:ext cx="8778875" cy="4953000"/>
          </a:xfrm>
          <a:ln w="63500">
            <a:solidFill>
              <a:schemeClr val="accent6">
                <a:lumMod val="50000"/>
              </a:schemeClr>
            </a:solidFill>
          </a:ln>
          <a:effectLst>
            <a:innerShdw blurRad="63500" dist="50800" dir="2700000">
              <a:schemeClr val="accent6">
                <a:lumMod val="50000"/>
                <a:alpha val="50000"/>
              </a:schemeClr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5029200" y="38862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Point 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48768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Point 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48200" y="45720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Point 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76800" y="42672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Point 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7400" y="32004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Point 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62800" y="31242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Point 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51816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Point 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71800" y="56388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Point 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19600" y="3886200"/>
            <a:ext cx="609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16200000" flipV="1">
            <a:off x="6896100" y="2781300"/>
            <a:ext cx="533400" cy="1524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1"/>
          </p:cNvCxnSpPr>
          <p:nvPr/>
        </p:nvCxnSpPr>
        <p:spPr>
          <a:xfrm rot="10800000">
            <a:off x="5410200" y="3352800"/>
            <a:ext cx="457200" cy="317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4419600" y="3886200"/>
            <a:ext cx="533400" cy="1841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9" idx="1"/>
          </p:cNvCxnSpPr>
          <p:nvPr/>
        </p:nvCxnSpPr>
        <p:spPr>
          <a:xfrm rot="10800000">
            <a:off x="4267200" y="4267200"/>
            <a:ext cx="609600" cy="1841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>
            <a:off x="3962400" y="4419600"/>
            <a:ext cx="685800" cy="2603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>
            <a:off x="3657600" y="4648200"/>
            <a:ext cx="53340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16200000" flipV="1">
            <a:off x="3314700" y="4914900"/>
            <a:ext cx="304800" cy="2286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0800000">
            <a:off x="2362200" y="5791200"/>
            <a:ext cx="6858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096000" y="5334000"/>
            <a:ext cx="239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Worst Case Landfall</a:t>
            </a:r>
          </a:p>
          <a:p>
            <a:r>
              <a:rPr lang="en-US" b="1" dirty="0" smtClean="0"/>
              <a:t>Scenario for Ike</a:t>
            </a:r>
            <a:endParaRPr lang="en-US" b="1" dirty="0"/>
          </a:p>
        </p:txBody>
      </p:sp>
      <p:sp>
        <p:nvSpPr>
          <p:cNvPr id="39" name="Right Arrow 38"/>
          <p:cNvSpPr/>
          <p:nvPr/>
        </p:nvSpPr>
        <p:spPr>
          <a:xfrm rot="11249032">
            <a:off x="4348145" y="5338873"/>
            <a:ext cx="1617897" cy="4571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/>
          <a:lstStyle/>
          <a:p>
            <a:r>
              <a:rPr lang="en-US" dirty="0" smtClean="0"/>
              <a:t>Hurricane Ike Landfall at Point 7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4038600"/>
          <a:ext cx="83058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752600"/>
            <a:ext cx="79248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rot="5400000" flipH="1" flipV="1">
            <a:off x="3238500" y="2857500"/>
            <a:ext cx="2667000" cy="16764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16200000" flipV="1">
            <a:off x="6515100" y="3390900"/>
            <a:ext cx="3124200" cy="4572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6200000" flipV="1">
            <a:off x="76200" y="3962400"/>
            <a:ext cx="1752600" cy="2286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685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Run 7 with High Wind</a:t>
            </a:r>
          </a:p>
        </p:txBody>
      </p:sp>
      <p:pic>
        <p:nvPicPr>
          <p:cNvPr id="5123" name="Content Placeholder 3" descr="Facility Overview 100yr vs. Super Run 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0838" y="860270"/>
            <a:ext cx="8946962" cy="57691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066800"/>
          </a:xfrm>
        </p:spPr>
        <p:txBody>
          <a:bodyPr/>
          <a:lstStyle/>
          <a:p>
            <a:r>
              <a:rPr lang="en-US" dirty="0" smtClean="0"/>
              <a:t>Number of Inundated Facilities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52525"/>
          <a:ext cx="8280401" cy="1666875"/>
        </p:xfrm>
        <a:graphic>
          <a:graphicData uri="http://schemas.openxmlformats.org/drawingml/2006/table">
            <a:tbl>
              <a:tblPr>
                <a:effectLst>
                  <a:innerShdw blurRad="63500" dist="76200" dir="18900000">
                    <a:schemeClr val="accent2">
                      <a:lumMod val="75000"/>
                      <a:alpha val="50000"/>
                    </a:schemeClr>
                  </a:innerShdw>
                </a:effectLst>
              </a:tblPr>
              <a:tblGrid>
                <a:gridCol w="1453811"/>
                <a:gridCol w="1504378"/>
                <a:gridCol w="1908917"/>
                <a:gridCol w="1504378"/>
                <a:gridCol w="1908917"/>
              </a:tblGrid>
              <a:tr h="2231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Hazardous Waste Facilities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Waste Water Treatment Facilities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31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Parcels Inundated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Area Inundated (acres)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Parcels Inundated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Area Inundated (acres)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</a:tr>
              <a:tr h="2231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Ike Run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2,879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</a:tr>
              <a:tr h="2231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Ike </a:t>
                      </a:r>
                      <a:r>
                        <a:rPr lang="en-US" sz="15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+ wind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4,605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</a:tr>
              <a:tr h="2231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Run 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</a:tr>
              <a:tr h="2231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Run 7 + Wind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17,815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</a:tr>
              <a:tr h="2231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100-yr Floodplain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2,559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4B"/>
                    </a:solidFill>
                  </a:tcPr>
                </a:tc>
              </a:tr>
            </a:tbl>
          </a:graphicData>
        </a:graphic>
      </p:graphicFrame>
      <p:pic>
        <p:nvPicPr>
          <p:cNvPr id="2098" name="Picture 4" descr="Overview all scenario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819399"/>
            <a:ext cx="5181600" cy="4003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609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100-yr Floodplain Compared to Run 7</a:t>
            </a:r>
          </a:p>
        </p:txBody>
      </p:sp>
      <p:pic>
        <p:nvPicPr>
          <p:cNvPr id="8195" name="Content Placeholder 3" descr="Facility Overview 100yr vs. Run 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400" y="685800"/>
            <a:ext cx="8850125" cy="6019800"/>
          </a:xfrm>
        </p:spPr>
      </p:pic>
      <p:sp>
        <p:nvSpPr>
          <p:cNvPr id="5" name="Rectangle 4"/>
          <p:cNvSpPr/>
          <p:nvPr/>
        </p:nvSpPr>
        <p:spPr>
          <a:xfrm>
            <a:off x="6248400" y="3048000"/>
            <a:ext cx="914400" cy="838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0" y="3200400"/>
            <a:ext cx="914400" cy="838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52800" y="3733800"/>
            <a:ext cx="914400" cy="838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 descr="Zoom 2 - Facilities - 100yr vs Ik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0"/>
            <a:ext cx="4724400" cy="3657600"/>
          </a:xfrm>
          <a:prstGeom prst="rect">
            <a:avLst/>
          </a:prstGeom>
        </p:spPr>
      </p:pic>
      <p:pic>
        <p:nvPicPr>
          <p:cNvPr id="7" name="Content Placeholder 3" descr="Zoom 2 - Facilities - 100y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200400"/>
            <a:ext cx="4634753" cy="3657600"/>
          </a:xfrm>
          <a:prstGeom prst="rect">
            <a:avLst/>
          </a:prstGeom>
        </p:spPr>
      </p:pic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3200400" cy="13716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Increased Inundation </a:t>
            </a:r>
            <a:b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100 – yr </a:t>
            </a:r>
            <a:r>
              <a:rPr lang="en-US" sz="3600" dirty="0" smtClean="0">
                <a:solidFill>
                  <a:schemeClr val="bg1">
                    <a:lumMod val="85000"/>
                  </a:schemeClr>
                </a:solidFill>
              </a:rPr>
              <a:t>.</a:t>
            </a: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 Ike </a:t>
            </a:r>
            <a:r>
              <a:rPr lang="en-US" sz="3600" dirty="0" smtClean="0">
                <a:solidFill>
                  <a:schemeClr val="bg1">
                    <a:lumMod val="85000"/>
                  </a:schemeClr>
                </a:solidFill>
              </a:rPr>
              <a:t>.</a:t>
            </a: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 Run 7</a:t>
            </a:r>
            <a:b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</a:br>
            <a:endParaRPr lang="en-US" sz="2400" dirty="0" smtClean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219" name="Content Placeholder 3" descr="Facility Overview 100yr vs. Run 7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62000" y="1080906"/>
            <a:ext cx="2743200" cy="2119494"/>
          </a:xfrm>
        </p:spPr>
      </p:pic>
      <p:sp>
        <p:nvSpPr>
          <p:cNvPr id="5" name="Rectangle 4"/>
          <p:cNvSpPr/>
          <p:nvPr/>
        </p:nvSpPr>
        <p:spPr>
          <a:xfrm>
            <a:off x="2590799" y="2060574"/>
            <a:ext cx="441561" cy="30162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21" name="Content Placeholder 3" descr="Zoom 2 - Facilities - 100yr vs Run 7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8758" y="3214914"/>
            <a:ext cx="4715242" cy="3643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001000" y="53340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IKE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2801" y="34290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100-yr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77200" y="3505200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Run 7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1905000" cy="1676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Wind Effect</a:t>
            </a:r>
          </a:p>
        </p:txBody>
      </p:sp>
      <p:pic>
        <p:nvPicPr>
          <p:cNvPr id="12291" name="Content Placeholder 3" descr="Zoom 2 - Facilities - 100yr vs Run 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533650"/>
            <a:ext cx="5596218" cy="4324350"/>
          </a:xfrm>
        </p:spPr>
      </p:pic>
      <p:pic>
        <p:nvPicPr>
          <p:cNvPr id="4" name="Content Placeholder 3" descr="Zoom 2 - Facilities - 100yr vs Super Ik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7782" y="0"/>
            <a:ext cx="5596218" cy="43243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638800" y="5867400"/>
            <a:ext cx="13660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Run 7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No Wind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324600" y="44196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Ike + Wind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1905000" cy="1676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Wind Effect</a:t>
            </a:r>
          </a:p>
        </p:txBody>
      </p:sp>
      <p:pic>
        <p:nvPicPr>
          <p:cNvPr id="12291" name="Content Placeholder 3" descr="Zoom 2 - Facilities - 100yr vs Run 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533650"/>
            <a:ext cx="5596218" cy="4324350"/>
          </a:xfrm>
        </p:spPr>
      </p:pic>
      <p:sp>
        <p:nvSpPr>
          <p:cNvPr id="5" name="Rectangle 4"/>
          <p:cNvSpPr/>
          <p:nvPr/>
        </p:nvSpPr>
        <p:spPr>
          <a:xfrm>
            <a:off x="5638800" y="5867400"/>
            <a:ext cx="13660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Run 7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No Wind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324600" y="44196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Run 7 + Wind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7" name="Content Placeholder 3" descr="Zoom 2 - Facilities - 100yr vs Super Run 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7782" y="0"/>
            <a:ext cx="5596218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Content Placeholder 17" descr="Zoom 2 - Ike Compariso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1371599"/>
            <a:ext cx="6934200" cy="535853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601200" cy="8382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Local Wind Effect at Facility Scale - Ike</a:t>
            </a:r>
          </a:p>
        </p:txBody>
      </p:sp>
      <p:pic>
        <p:nvPicPr>
          <p:cNvPr id="5124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99" y="1752600"/>
            <a:ext cx="3178441" cy="191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399" y="1646238"/>
            <a:ext cx="2219965" cy="133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429000" y="3124200"/>
            <a:ext cx="918606" cy="49094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Straight Arrow Connector 8"/>
          <p:cNvCxnSpPr>
            <a:endCxn id="7" idx="1"/>
          </p:cNvCxnSpPr>
          <p:nvPr/>
        </p:nvCxnSpPr>
        <p:spPr>
          <a:xfrm>
            <a:off x="2400300" y="2976563"/>
            <a:ext cx="1028700" cy="393110"/>
          </a:xfrm>
          <a:prstGeom prst="straightConnector1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14" idx="3"/>
          </p:cNvCxnSpPr>
          <p:nvPr/>
        </p:nvCxnSpPr>
        <p:spPr>
          <a:xfrm>
            <a:off x="3049752" y="2159725"/>
            <a:ext cx="1522248" cy="545375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 flipV="1">
            <a:off x="2666999" y="1981200"/>
            <a:ext cx="382753" cy="35705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Content Placeholder 7" descr="Zoom 2 - Run 7 Comp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1295400"/>
            <a:ext cx="6934200" cy="535781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8915400" cy="762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Local Wind Effect at Facility Scale – Run 7</a:t>
            </a:r>
          </a:p>
        </p:txBody>
      </p:sp>
      <p:pic>
        <p:nvPicPr>
          <p:cNvPr id="4100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1471612"/>
            <a:ext cx="2449513" cy="1474788"/>
          </a:xfrm>
          <a:prstGeom prst="rect">
            <a:avLst/>
          </a:prstGeom>
          <a:noFill/>
          <a:ln w="254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101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1547812"/>
            <a:ext cx="2976563" cy="1792288"/>
          </a:xfrm>
          <a:prstGeom prst="rect">
            <a:avLst/>
          </a:prstGeom>
          <a:noFill/>
          <a:ln w="254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429000" y="3071812"/>
            <a:ext cx="914400" cy="838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rot="16200000" flipH="1">
            <a:off x="2647950" y="2743200"/>
            <a:ext cx="539750" cy="94615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657600" y="2081212"/>
            <a:ext cx="1143000" cy="381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743200" y="2005012"/>
            <a:ext cx="457200" cy="4572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>
            <a:no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Arial Narrow" pitchFamily="34" charset="0"/>
              </a:rPr>
              <a:t>Geodatabase</a:t>
            </a:r>
            <a:r>
              <a:rPr lang="en-US" sz="4400" dirty="0">
                <a:solidFill>
                  <a:schemeClr val="bg1"/>
                </a:solidFill>
                <a:latin typeface="Arial Narrow" pitchFamily="34" charset="0"/>
              </a:rPr>
              <a:t> for Infrastructure Resilience and Sustainability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7772400" cy="4495800"/>
          </a:xfrm>
        </p:spPr>
        <p:txBody>
          <a:bodyPr/>
          <a:lstStyle/>
          <a:p>
            <a:r>
              <a:rPr lang="en-US" dirty="0">
                <a:solidFill>
                  <a:srgbClr val="FFFF99"/>
                </a:solidFill>
                <a:latin typeface="Calibri" pitchFamily="34" charset="0"/>
              </a:rPr>
              <a:t>Collaborative effort in SSPEED Center</a:t>
            </a:r>
          </a:p>
          <a:p>
            <a:r>
              <a:rPr lang="en-US" dirty="0">
                <a:solidFill>
                  <a:srgbClr val="FFFF99"/>
                </a:solidFill>
                <a:latin typeface="Calibri" pitchFamily="34" charset="0"/>
              </a:rPr>
              <a:t>Funding from Houston Endowment</a:t>
            </a:r>
          </a:p>
          <a:p>
            <a:r>
              <a:rPr lang="en-US" dirty="0">
                <a:solidFill>
                  <a:srgbClr val="FFFF99"/>
                </a:solidFill>
                <a:latin typeface="Calibri" pitchFamily="34" charset="0"/>
              </a:rPr>
              <a:t>Goals</a:t>
            </a:r>
          </a:p>
          <a:p>
            <a:pPr lvl="1"/>
            <a:r>
              <a:rPr lang="en-US" dirty="0">
                <a:solidFill>
                  <a:srgbClr val="FFFF99"/>
                </a:solidFill>
                <a:latin typeface="Calibri" pitchFamily="34" charset="0"/>
              </a:rPr>
              <a:t>Identify critical infrastructure</a:t>
            </a:r>
          </a:p>
          <a:p>
            <a:pPr lvl="1"/>
            <a:r>
              <a:rPr lang="en-US" dirty="0">
                <a:solidFill>
                  <a:srgbClr val="FFFF99"/>
                </a:solidFill>
                <a:latin typeface="Calibri" pitchFamily="34" charset="0"/>
              </a:rPr>
              <a:t>Assess vulnerabilities</a:t>
            </a:r>
          </a:p>
          <a:p>
            <a:pPr lvl="1"/>
            <a:r>
              <a:rPr lang="en-US" dirty="0">
                <a:solidFill>
                  <a:srgbClr val="FFFF99"/>
                </a:solidFill>
                <a:latin typeface="Calibri" pitchFamily="34" charset="0"/>
              </a:rPr>
              <a:t>Plan for sustainability and resilience</a:t>
            </a:r>
          </a:p>
        </p:txBody>
      </p:sp>
      <p:pic>
        <p:nvPicPr>
          <p:cNvPr id="4" name="Picture 130" descr="Study Area - Zoo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648200"/>
            <a:ext cx="2895600" cy="223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Final TIN for Carpenters to Green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50502"/>
            <a:ext cx="6248400" cy="220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 descr="Zoom 3 - Facilities - 100-y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5018"/>
            <a:ext cx="4267200" cy="3297382"/>
          </a:xfrm>
          <a:prstGeom prst="rect">
            <a:avLst/>
          </a:prstGeom>
        </p:spPr>
      </p:pic>
      <p:pic>
        <p:nvPicPr>
          <p:cNvPr id="8" name="Content Placeholder 3" descr="Zoom 3 - Facilities - 100yr vs Ik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0" y="637310"/>
            <a:ext cx="4343400" cy="3356264"/>
          </a:xfrm>
          <a:prstGeom prst="rect">
            <a:avLst/>
          </a:prstGeom>
        </p:spPr>
      </p:pic>
      <p:pic>
        <p:nvPicPr>
          <p:cNvPr id="10" name="Content Placeholder 5" descr="Zoom 3 - Facilities - 100yr vs Super Ik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3532909"/>
            <a:ext cx="4343400" cy="3356263"/>
          </a:xfrm>
          <a:prstGeom prst="rect">
            <a:avLst/>
          </a:prstGeom>
        </p:spPr>
      </p:pic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Variable Effects by Location</a:t>
            </a:r>
          </a:p>
        </p:txBody>
      </p:sp>
      <p:pic>
        <p:nvPicPr>
          <p:cNvPr id="17411" name="Content Placeholder 3" descr="Facility Overview 100yr vs. Run 7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7270750" y="0"/>
            <a:ext cx="1873250" cy="1447800"/>
          </a:xfrm>
        </p:spPr>
      </p:pic>
      <p:sp>
        <p:nvSpPr>
          <p:cNvPr id="6" name="Rectangle 5"/>
          <p:cNvSpPr/>
          <p:nvPr/>
        </p:nvSpPr>
        <p:spPr>
          <a:xfrm>
            <a:off x="8185150" y="457200"/>
            <a:ext cx="304800" cy="3048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7413" name="Content Placeholder 3" descr="Zoom 3 - Facilities - 100yr vs Run 7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60921"/>
            <a:ext cx="4267200" cy="329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315200" y="4191000"/>
            <a:ext cx="746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EFF34B"/>
                </a:solidFill>
              </a:rPr>
              <a:t>Ike</a:t>
            </a:r>
          </a:p>
          <a:p>
            <a:r>
              <a:rPr lang="en-US" b="1" dirty="0" smtClean="0">
                <a:solidFill>
                  <a:srgbClr val="EFF34B"/>
                </a:solidFill>
              </a:rPr>
              <a:t>+</a:t>
            </a:r>
          </a:p>
          <a:p>
            <a:r>
              <a:rPr lang="en-US" b="1" dirty="0" smtClean="0">
                <a:solidFill>
                  <a:srgbClr val="EFF34B"/>
                </a:solidFill>
              </a:rPr>
              <a:t>Wind</a:t>
            </a:r>
            <a:endParaRPr lang="en-US" b="1" dirty="0">
              <a:solidFill>
                <a:srgbClr val="EFF34B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2800" y="4419600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EFF34B"/>
                </a:solidFill>
              </a:rPr>
              <a:t>Run 7</a:t>
            </a:r>
            <a:endParaRPr lang="en-US" b="1" dirty="0">
              <a:solidFill>
                <a:srgbClr val="EFF34B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39000" y="182880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EFF34B"/>
                </a:solidFill>
              </a:rPr>
              <a:t>Ike</a:t>
            </a:r>
            <a:endParaRPr lang="en-US" b="1" dirty="0">
              <a:solidFill>
                <a:srgbClr val="EFF34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6324600" cy="1066800"/>
          </a:xfrm>
        </p:spPr>
        <p:txBody>
          <a:bodyPr/>
          <a:lstStyle/>
          <a:p>
            <a:r>
              <a:rPr lang="en-US" dirty="0" smtClean="0"/>
              <a:t>Wastewater Facilities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3" descr="Zoom 1 - Facilities - 100y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71156"/>
            <a:ext cx="6934200" cy="5358244"/>
          </a:xfrm>
          <a:prstGeom prst="rect">
            <a:avLst/>
          </a:prstGeom>
        </p:spPr>
      </p:pic>
      <p:pic>
        <p:nvPicPr>
          <p:cNvPr id="6" name="Content Placeholder 3" descr="Facility Overview 100yr vs. Run 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934200" y="762000"/>
            <a:ext cx="1873250" cy="1447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467600" y="1371600"/>
            <a:ext cx="304800" cy="3048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 descr="Zoom 1 - Facilities - 100yr vs Ik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1001"/>
            <a:ext cx="4518210" cy="3491344"/>
          </a:xfrm>
          <a:prstGeom prst="rect">
            <a:avLst/>
          </a:prstGeom>
        </p:spPr>
      </p:pic>
      <p:pic>
        <p:nvPicPr>
          <p:cNvPr id="25602" name="Content Placeholder 3" descr="Zoom 1 - Facilities - 100yr vs Run 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443766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3" descr="Zoom 1 - Facilities - 100yr vs Super Ik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3400" y="399186"/>
            <a:ext cx="4419600" cy="3415144"/>
          </a:xfrm>
          <a:prstGeom prst="rect">
            <a:avLst/>
          </a:prstGeom>
        </p:spPr>
      </p:pic>
      <p:pic>
        <p:nvPicPr>
          <p:cNvPr id="11" name="Content Placeholder 3" descr="Zoom 1 - Facilities - 100yr vs Super Run 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1" y="3442854"/>
            <a:ext cx="4419599" cy="3415145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  <a:solidFill>
            <a:schemeClr val="bg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EFF34B"/>
                </a:solidFill>
              </a:rPr>
              <a:t>Effect on Wastewater Facilities</a:t>
            </a:r>
            <a:endParaRPr lang="en-US" dirty="0">
              <a:solidFill>
                <a:srgbClr val="EFF34B"/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914400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</a:rPr>
              <a:t>Ike</a:t>
            </a:r>
            <a:endParaRPr lang="en-US" sz="2800" b="1" dirty="0">
              <a:solidFill>
                <a:srgbClr val="FFC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3733800"/>
            <a:ext cx="25646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</a:rPr>
              <a:t>Run 7 w. wind</a:t>
            </a:r>
            <a:endParaRPr lang="en-US" sz="2800" b="1" dirty="0">
              <a:solidFill>
                <a:srgbClr val="FFC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800" y="3886200"/>
            <a:ext cx="118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</a:rPr>
              <a:t>Run 7</a:t>
            </a:r>
            <a:endParaRPr lang="en-US" sz="2800" b="1" dirty="0">
              <a:solidFill>
                <a:srgbClr val="FFC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29200" y="914400"/>
            <a:ext cx="2066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</a:rPr>
              <a:t>Ike w. wind</a:t>
            </a:r>
            <a:endParaRPr lang="en-US" sz="2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Concluding Remarks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Hurricane protection should take into account wind and landfall location</a:t>
            </a:r>
          </a:p>
          <a:p>
            <a:r>
              <a:rPr lang="en-US" dirty="0" smtClean="0"/>
              <a:t>Protection scenario analysis should evaluate:</a:t>
            </a:r>
          </a:p>
          <a:p>
            <a:pPr lvl="1"/>
            <a:r>
              <a:rPr lang="en-US" dirty="0" smtClean="0"/>
              <a:t>Risk</a:t>
            </a:r>
          </a:p>
          <a:p>
            <a:pPr lvl="1"/>
            <a:r>
              <a:rPr lang="en-US" dirty="0" smtClean="0"/>
              <a:t>Cost</a:t>
            </a:r>
          </a:p>
          <a:p>
            <a:pPr lvl="1"/>
            <a:r>
              <a:rPr lang="en-US" dirty="0" smtClean="0"/>
              <a:t>Recovery</a:t>
            </a:r>
          </a:p>
          <a:p>
            <a:r>
              <a:rPr lang="en-US" dirty="0" smtClean="0"/>
              <a:t>100- yr floodplain + surge conditions must be considered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3B3B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2770" name="Picture 2" descr="C:\Documents and Settings\Hanadi\My Documents\IKE_Endmt\Geodatabase%20-%20men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28600"/>
            <a:ext cx="7848600" cy="6499225"/>
          </a:xfrm>
          <a:prstGeom prst="rect">
            <a:avLst/>
          </a:prstGeom>
          <a:noFill/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410200" y="19812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 dirty="0">
                <a:latin typeface="Calibri" pitchFamily="34" charset="0"/>
              </a:rPr>
              <a:t>Ike </a:t>
            </a:r>
            <a:r>
              <a:rPr lang="en-US" sz="4000" b="1" dirty="0" err="1">
                <a:latin typeface="Calibri" pitchFamily="34" charset="0"/>
              </a:rPr>
              <a:t>Geodatabase</a:t>
            </a:r>
            <a:endParaRPr lang="en-US" sz="4000" b="1" dirty="0">
              <a:latin typeface="Calibri" pitchFamily="34" charset="0"/>
            </a:endParaRPr>
          </a:p>
          <a:p>
            <a:pPr algn="ctr"/>
            <a:r>
              <a:rPr lang="en-US" sz="4000" b="1" dirty="0">
                <a:latin typeface="Calibri" pitchFamily="34" charset="0"/>
              </a:rPr>
              <a:t>Feature Datasets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9906000" cy="914400"/>
          </a:xfrm>
        </p:spPr>
        <p:txBody>
          <a:bodyPr/>
          <a:lstStyle/>
          <a:p>
            <a:r>
              <a:rPr lang="en-US" sz="3600" dirty="0" err="1">
                <a:solidFill>
                  <a:srgbClr val="FFFF99"/>
                </a:solidFill>
                <a:latin typeface="Calibri" pitchFamily="34" charset="0"/>
              </a:rPr>
              <a:t>Haz</a:t>
            </a:r>
            <a:r>
              <a:rPr lang="en-US" sz="3600" dirty="0">
                <a:solidFill>
                  <a:srgbClr val="FFFF99"/>
                </a:solidFill>
                <a:latin typeface="Calibri" pitchFamily="34" charset="0"/>
              </a:rPr>
              <a:t> Waste Facilities in Ike </a:t>
            </a:r>
            <a:r>
              <a:rPr lang="en-US" sz="3600" dirty="0" err="1">
                <a:solidFill>
                  <a:srgbClr val="FFFF99"/>
                </a:solidFill>
                <a:latin typeface="Calibri" pitchFamily="34" charset="0"/>
              </a:rPr>
              <a:t>Geodatabase</a:t>
            </a:r>
            <a:endParaRPr lang="en-US" sz="3600" dirty="0">
              <a:solidFill>
                <a:srgbClr val="FFFF99"/>
              </a:solidFill>
              <a:latin typeface="Calibri" pitchFamily="34" charset="0"/>
            </a:endParaRPr>
          </a:p>
        </p:txBody>
      </p:sp>
      <p:pic>
        <p:nvPicPr>
          <p:cNvPr id="35843" name="Picture 3" descr="C:\Documents and Settings\Hanadi\My Documents\IKE_Endmt\GEODBHazWasteFacilityInf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" y="898525"/>
            <a:ext cx="7800975" cy="58070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5844" name="Oval 4"/>
          <p:cNvSpPr>
            <a:spLocks noChangeArrowheads="1"/>
          </p:cNvSpPr>
          <p:nvPr/>
        </p:nvSpPr>
        <p:spPr bwMode="auto">
          <a:xfrm>
            <a:off x="1066800" y="3048000"/>
            <a:ext cx="1447800" cy="304800"/>
          </a:xfrm>
          <a:prstGeom prst="ellips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45" name="Oval 5"/>
          <p:cNvSpPr>
            <a:spLocks noChangeArrowheads="1"/>
          </p:cNvSpPr>
          <p:nvPr/>
        </p:nvSpPr>
        <p:spPr bwMode="auto">
          <a:xfrm>
            <a:off x="2971800" y="5943600"/>
            <a:ext cx="1447800" cy="304800"/>
          </a:xfrm>
          <a:prstGeom prst="ellips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>
            <a:off x="2133600" y="3352800"/>
            <a:ext cx="1143000" cy="2590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 flipV="1">
            <a:off x="4267200" y="4114800"/>
            <a:ext cx="990600" cy="1828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-76200"/>
            <a:ext cx="7772400" cy="1143000"/>
          </a:xfrm>
        </p:spPr>
        <p:txBody>
          <a:bodyPr/>
          <a:lstStyle/>
          <a:p>
            <a:r>
              <a:rPr lang="en-US" sz="3600" dirty="0">
                <a:solidFill>
                  <a:srgbClr val="FFFF99"/>
                </a:solidFill>
                <a:latin typeface="Calibri" pitchFamily="34" charset="0"/>
              </a:rPr>
              <a:t>Permitted Outfalls in Ike </a:t>
            </a:r>
            <a:r>
              <a:rPr lang="en-US" sz="3600" dirty="0" err="1">
                <a:solidFill>
                  <a:srgbClr val="FFFF99"/>
                </a:solidFill>
                <a:latin typeface="Calibri" pitchFamily="34" charset="0"/>
              </a:rPr>
              <a:t>Geodatabase</a:t>
            </a:r>
            <a:endParaRPr lang="en-US" sz="3600" dirty="0">
              <a:solidFill>
                <a:srgbClr val="FFFF99"/>
              </a:solidFill>
              <a:latin typeface="Calibri" pitchFamily="34" charset="0"/>
            </a:endParaRPr>
          </a:p>
        </p:txBody>
      </p:sp>
      <p:pic>
        <p:nvPicPr>
          <p:cNvPr id="36867" name="Picture 3" descr="C:\Documents and Settings\Hanadi\My Documents\IKE_Endmt\GEODBPermittedOutfallsDatas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8377238" cy="5715000"/>
          </a:xfrm>
          <a:prstGeom prst="rect">
            <a:avLst/>
          </a:prstGeom>
          <a:noFill/>
          <a:ln w="44450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Documents and Settings\Hanadi\My Documents\IKE_Endmt\HSCpermittedwith_nundationElevati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5946775" cy="6553200"/>
          </a:xfrm>
          <a:prstGeom prst="rect">
            <a:avLst/>
          </a:prstGeom>
          <a:noFill/>
          <a:effectLst>
            <a:outerShdw dist="107763" dir="18900000" algn="ctr" rotWithShape="0">
              <a:srgbClr val="080808"/>
            </a:outerShdw>
          </a:effectLst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6559550" y="2192338"/>
            <a:ext cx="24320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FFFF99"/>
                </a:solidFill>
                <a:latin typeface="Arial Narrow" pitchFamily="34" charset="0"/>
              </a:rPr>
              <a:t>Inundation</a:t>
            </a:r>
          </a:p>
          <a:p>
            <a:r>
              <a:rPr lang="en-US" sz="3600">
                <a:solidFill>
                  <a:srgbClr val="FFFF99"/>
                </a:solidFill>
                <a:latin typeface="Arial Narrow" pitchFamily="34" charset="0"/>
              </a:rPr>
              <a:t>Elevations</a:t>
            </a:r>
          </a:p>
          <a:p>
            <a:r>
              <a:rPr lang="en-US" sz="3600">
                <a:solidFill>
                  <a:srgbClr val="FFFF99"/>
                </a:solidFill>
                <a:latin typeface="Arial Narrow" pitchFamily="34" charset="0"/>
              </a:rPr>
              <a:t>In Ike</a:t>
            </a:r>
          </a:p>
          <a:p>
            <a:r>
              <a:rPr lang="en-US" sz="3600">
                <a:solidFill>
                  <a:srgbClr val="FFFF99"/>
                </a:solidFill>
                <a:latin typeface="Arial Narrow" pitchFamily="34" charset="0"/>
              </a:rPr>
              <a:t>Geodatabase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Hurricanes and Floodplains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Typical design criteria for flooding: 100 yr floodplain elevation</a:t>
            </a:r>
          </a:p>
          <a:p>
            <a:r>
              <a:rPr lang="en-US" dirty="0" smtClean="0"/>
              <a:t>Surge elevations are not considered in design</a:t>
            </a:r>
          </a:p>
          <a:p>
            <a:r>
              <a:rPr lang="en-US" dirty="0" smtClean="0"/>
              <a:t>Concurrent effect of 100-yr storm and high surge unknown</a:t>
            </a:r>
          </a:p>
          <a:p>
            <a:r>
              <a:rPr lang="en-US" dirty="0" smtClean="0"/>
              <a:t>Wind effects on flood levels also not considered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735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9144000" cy="106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1FF3F"/>
                </a:solidFill>
              </a:rPr>
              <a:t>100 yr Floodplain - Houston Ship Channel </a:t>
            </a:r>
            <a:br>
              <a:rPr lang="en-US" dirty="0" smtClean="0">
                <a:solidFill>
                  <a:srgbClr val="F1FF3F"/>
                </a:solidFill>
              </a:rPr>
            </a:br>
            <a:endParaRPr lang="en-US" dirty="0" smtClean="0">
              <a:solidFill>
                <a:srgbClr val="F1FF3F"/>
              </a:solidFill>
            </a:endParaRPr>
          </a:p>
        </p:txBody>
      </p:sp>
      <p:pic>
        <p:nvPicPr>
          <p:cNvPr id="3075" name="Content Placeholder 3" descr="Facility Overview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066800"/>
            <a:ext cx="8672047" cy="5562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735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8382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1FF3F"/>
                </a:solidFill>
              </a:rPr>
              <a:t>Ike with 30% Higher Wind</a:t>
            </a:r>
          </a:p>
        </p:txBody>
      </p:sp>
      <p:pic>
        <p:nvPicPr>
          <p:cNvPr id="4099" name="Content Placeholder 3" descr="Facility Overview 100yr vs. Super Ike 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914400"/>
            <a:ext cx="8763000" cy="579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786</TotalTime>
  <Words>363</Words>
  <Application>Microsoft Office PowerPoint</Application>
  <PresentationFormat>On-screen Show (4:3)</PresentationFormat>
  <Paragraphs>127</Paragraphs>
  <Slides>23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Urban</vt:lpstr>
      <vt:lpstr>Industrial and Municipal Infrastructure Considertions</vt:lpstr>
      <vt:lpstr>Geodatabase for Infrastructure Resilience and Sustainability</vt:lpstr>
      <vt:lpstr>Slide 3</vt:lpstr>
      <vt:lpstr>Haz Waste Facilities in Ike Geodatabase</vt:lpstr>
      <vt:lpstr>Permitted Outfalls in Ike Geodatabase</vt:lpstr>
      <vt:lpstr>Slide 6</vt:lpstr>
      <vt:lpstr>Hurricanes and Floodplains</vt:lpstr>
      <vt:lpstr>100 yr Floodplain - Houston Ship Channel  </vt:lpstr>
      <vt:lpstr>Ike with 30% Higher Wind</vt:lpstr>
      <vt:lpstr>Modeling Scenarios Hurricane Ike</vt:lpstr>
      <vt:lpstr>Hurricane Ike Landfall at Point 7</vt:lpstr>
      <vt:lpstr>Run 7 with High Wind</vt:lpstr>
      <vt:lpstr>Number of Inundated Facilities</vt:lpstr>
      <vt:lpstr>100-yr Floodplain Compared to Run 7</vt:lpstr>
      <vt:lpstr>Increased Inundation  100 – yr . Ike . Run 7 </vt:lpstr>
      <vt:lpstr>Wind Effect</vt:lpstr>
      <vt:lpstr>Wind Effect</vt:lpstr>
      <vt:lpstr>Local Wind Effect at Facility Scale - Ike</vt:lpstr>
      <vt:lpstr>Local Wind Effect at Facility Scale – Run 7</vt:lpstr>
      <vt:lpstr>Variable Effects by Location</vt:lpstr>
      <vt:lpstr>Wastewater Facilities</vt:lpstr>
      <vt:lpstr>Effect on Wastewater Facilities</vt:lpstr>
      <vt:lpstr>Concluding Remarks</vt:lpstr>
    </vt:vector>
  </TitlesOfParts>
  <Company>University of Houston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 Burleson</dc:creator>
  <cp:lastModifiedBy> </cp:lastModifiedBy>
  <cp:revision>86</cp:revision>
  <dcterms:created xsi:type="dcterms:W3CDTF">2010-09-08T18:35:43Z</dcterms:created>
  <dcterms:modified xsi:type="dcterms:W3CDTF">2010-09-12T20:44:23Z</dcterms:modified>
</cp:coreProperties>
</file>